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1" r:id="rId3"/>
    <p:sldId id="257" r:id="rId4"/>
    <p:sldId id="259" r:id="rId5"/>
    <p:sldId id="272" r:id="rId6"/>
    <p:sldId id="270" r:id="rId7"/>
    <p:sldId id="271" r:id="rId8"/>
    <p:sldId id="275" r:id="rId9"/>
    <p:sldId id="273" r:id="rId10"/>
    <p:sldId id="277" r:id="rId11"/>
    <p:sldId id="278" r:id="rId12"/>
    <p:sldId id="274" r:id="rId13"/>
    <p:sldId id="261" r:id="rId14"/>
    <p:sldId id="262" r:id="rId15"/>
    <p:sldId id="263" r:id="rId16"/>
    <p:sldId id="258" r:id="rId17"/>
    <p:sldId id="264" r:id="rId18"/>
    <p:sldId id="269" r:id="rId19"/>
    <p:sldId id="279"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88" d="100"/>
          <a:sy n="88" d="100"/>
        </p:scale>
        <p:origin x="80"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810127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17669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29608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113310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70830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421D7C-5FAD-46C0-9DDF-E7DD691DDABD}" type="datetimeFigureOut">
              <a:rPr lang="en-US" smtClean="0"/>
              <a:t>26-Feb-18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3335573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421D7C-5FAD-46C0-9DDF-E7DD691DDABD}" type="datetimeFigureOut">
              <a:rPr lang="en-US" smtClean="0"/>
              <a:t>26-Feb-18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1317290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421D7C-5FAD-46C0-9DDF-E7DD691DDABD}" type="datetimeFigureOut">
              <a:rPr lang="en-US" smtClean="0"/>
              <a:t>26-Feb-18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665979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421D7C-5FAD-46C0-9DDF-E7DD691DDABD}" type="datetimeFigureOut">
              <a:rPr lang="en-US" smtClean="0"/>
              <a:t>26-Feb-18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374427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421D7C-5FAD-46C0-9DDF-E7DD691DDABD}" type="datetimeFigureOut">
              <a:rPr lang="en-US" smtClean="0"/>
              <a:t>26-Feb-18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11690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421D7C-5FAD-46C0-9DDF-E7DD691DDABD}" type="datetimeFigureOut">
              <a:rPr lang="en-US" smtClean="0"/>
              <a:t>26-Feb-18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424859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21D7C-5FAD-46C0-9DDF-E7DD691DDABD}" type="datetimeFigureOut">
              <a:rPr lang="en-US" smtClean="0"/>
              <a:t>26-Feb-18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CEC22-6F42-445C-9CFB-6C3E7F826082}" type="slidenum">
              <a:rPr lang="en-US" smtClean="0"/>
              <a:t>‹#›</a:t>
            </a:fld>
            <a:endParaRPr lang="en-US"/>
          </a:p>
        </p:txBody>
      </p:sp>
    </p:spTree>
    <p:extLst>
      <p:ext uri="{BB962C8B-B14F-4D97-AF65-F5344CB8AC3E}">
        <p14:creationId xmlns:p14="http://schemas.microsoft.com/office/powerpoint/2010/main" val="49271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96FA-77B9-4F2E-ACED-1546D555FEDC}"/>
              </a:ext>
            </a:extLst>
          </p:cNvPr>
          <p:cNvSpPr>
            <a:spLocks noGrp="1"/>
          </p:cNvSpPr>
          <p:nvPr>
            <p:ph type="ctrTitle"/>
          </p:nvPr>
        </p:nvSpPr>
        <p:spPr/>
        <p:txBody>
          <a:bodyPr/>
          <a:lstStyle/>
          <a:p>
            <a:r>
              <a:rPr lang="en-US" dirty="0"/>
              <a:t>UX Research Audit</a:t>
            </a:r>
          </a:p>
        </p:txBody>
      </p:sp>
      <p:sp>
        <p:nvSpPr>
          <p:cNvPr id="5" name="Subtitle 4">
            <a:extLst>
              <a:ext uri="{FF2B5EF4-FFF2-40B4-BE49-F238E27FC236}">
                <a16:creationId xmlns:a16="http://schemas.microsoft.com/office/drawing/2014/main" id="{C10CDA11-5FB2-485C-806E-E933E05A35FF}"/>
              </a:ext>
            </a:extLst>
          </p:cNvPr>
          <p:cNvSpPr>
            <a:spLocks noGrp="1"/>
          </p:cNvSpPr>
          <p:nvPr>
            <p:ph type="subTitle" idx="1"/>
          </p:nvPr>
        </p:nvSpPr>
        <p:spPr/>
        <p:txBody>
          <a:bodyPr/>
          <a:lstStyle/>
          <a:p>
            <a:r>
              <a:rPr lang="en-US"/>
              <a:t>NYPL – undergrad </a:t>
            </a:r>
            <a:r>
              <a:rPr lang="en-US" dirty="0"/>
              <a:t>student</a:t>
            </a:r>
          </a:p>
        </p:txBody>
      </p:sp>
    </p:spTree>
    <p:extLst>
      <p:ext uri="{BB962C8B-B14F-4D97-AF65-F5344CB8AC3E}">
        <p14:creationId xmlns:p14="http://schemas.microsoft.com/office/powerpoint/2010/main" val="135488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C1EE49-DE5C-4635-B2CB-4C2376F6D324}"/>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00B2547D-5160-4C3B-BC22-CFBCE1C84F1B}"/>
              </a:ext>
            </a:extLst>
          </p:cNvPr>
          <p:cNvSpPr txBox="1"/>
          <p:nvPr/>
        </p:nvSpPr>
        <p:spPr>
          <a:xfrm>
            <a:off x="10287000" y="2496456"/>
            <a:ext cx="1905000" cy="830997"/>
          </a:xfrm>
          <a:prstGeom prst="rect">
            <a:avLst/>
          </a:prstGeom>
          <a:noFill/>
        </p:spPr>
        <p:txBody>
          <a:bodyPr wrap="square" rtlCol="0">
            <a:spAutoFit/>
          </a:bodyPr>
          <a:lstStyle/>
          <a:p>
            <a:r>
              <a:rPr lang="en-US" sz="1200" dirty="0">
                <a:solidFill>
                  <a:srgbClr val="FF0000"/>
                </a:solidFill>
              </a:rPr>
              <a:t>Scrolling down the page, see a bunch of things (databases) listed, not sure what they are</a:t>
            </a:r>
          </a:p>
        </p:txBody>
      </p:sp>
    </p:spTree>
    <p:extLst>
      <p:ext uri="{BB962C8B-B14F-4D97-AF65-F5344CB8AC3E}">
        <p14:creationId xmlns:p14="http://schemas.microsoft.com/office/powerpoint/2010/main" val="158113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D5302F-AAAE-446E-B830-C4F3CD996DD2}"/>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04400B12-50B1-4BB1-992E-F5790F47083E}"/>
              </a:ext>
            </a:extLst>
          </p:cNvPr>
          <p:cNvSpPr txBox="1"/>
          <p:nvPr/>
        </p:nvSpPr>
        <p:spPr>
          <a:xfrm>
            <a:off x="10287000" y="2496456"/>
            <a:ext cx="1905000" cy="830997"/>
          </a:xfrm>
          <a:prstGeom prst="rect">
            <a:avLst/>
          </a:prstGeom>
          <a:noFill/>
        </p:spPr>
        <p:txBody>
          <a:bodyPr wrap="square" rtlCol="0">
            <a:spAutoFit/>
          </a:bodyPr>
          <a:lstStyle/>
          <a:p>
            <a:r>
              <a:rPr lang="en-US" sz="1200" dirty="0">
                <a:solidFill>
                  <a:srgbClr val="FF0000"/>
                </a:solidFill>
              </a:rPr>
              <a:t>Looks at this for getting physical documents; clicked on request material on previous page</a:t>
            </a:r>
          </a:p>
        </p:txBody>
      </p:sp>
    </p:spTree>
    <p:extLst>
      <p:ext uri="{BB962C8B-B14F-4D97-AF65-F5344CB8AC3E}">
        <p14:creationId xmlns:p14="http://schemas.microsoft.com/office/powerpoint/2010/main" val="223906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BE4DC-78ED-455A-8EDA-142E42D42AE5}"/>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D5D8C1EB-21ED-4F5E-A172-199F06BC1225}"/>
              </a:ext>
            </a:extLst>
          </p:cNvPr>
          <p:cNvSpPr txBox="1"/>
          <p:nvPr/>
        </p:nvSpPr>
        <p:spPr>
          <a:xfrm>
            <a:off x="10287000" y="5145313"/>
            <a:ext cx="1905000" cy="276999"/>
          </a:xfrm>
          <a:prstGeom prst="rect">
            <a:avLst/>
          </a:prstGeom>
          <a:noFill/>
        </p:spPr>
        <p:txBody>
          <a:bodyPr wrap="square" rtlCol="0">
            <a:spAutoFit/>
          </a:bodyPr>
          <a:lstStyle/>
          <a:p>
            <a:r>
              <a:rPr lang="en-US" sz="1200" dirty="0">
                <a:solidFill>
                  <a:srgbClr val="FF0000"/>
                </a:solidFill>
              </a:rPr>
              <a:t>Archives portal</a:t>
            </a:r>
          </a:p>
        </p:txBody>
      </p:sp>
    </p:spTree>
    <p:extLst>
      <p:ext uri="{BB962C8B-B14F-4D97-AF65-F5344CB8AC3E}">
        <p14:creationId xmlns:p14="http://schemas.microsoft.com/office/powerpoint/2010/main" val="131182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4930FB-B910-4537-ABE3-9BA19496403F}"/>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ACA96315-E00D-4D57-947D-D69A3AB04410}"/>
              </a:ext>
            </a:extLst>
          </p:cNvPr>
          <p:cNvSpPr txBox="1"/>
          <p:nvPr/>
        </p:nvSpPr>
        <p:spPr>
          <a:xfrm>
            <a:off x="10287000" y="745714"/>
            <a:ext cx="1905000" cy="830997"/>
          </a:xfrm>
          <a:prstGeom prst="rect">
            <a:avLst/>
          </a:prstGeom>
          <a:noFill/>
        </p:spPr>
        <p:txBody>
          <a:bodyPr wrap="square" rtlCol="0">
            <a:spAutoFit/>
          </a:bodyPr>
          <a:lstStyle/>
          <a:p>
            <a:r>
              <a:rPr lang="en-US" sz="1200" dirty="0">
                <a:solidFill>
                  <a:srgbClr val="FF0000"/>
                </a:solidFill>
              </a:rPr>
              <a:t>Search results; sees filters but doesn’t know what are in each division/collection so doesn’t use</a:t>
            </a:r>
          </a:p>
        </p:txBody>
      </p:sp>
      <p:sp>
        <p:nvSpPr>
          <p:cNvPr id="4" name="TextBox 3">
            <a:extLst>
              <a:ext uri="{FF2B5EF4-FFF2-40B4-BE49-F238E27FC236}">
                <a16:creationId xmlns:a16="http://schemas.microsoft.com/office/drawing/2014/main" id="{44A2C46C-31F7-4066-A73E-13BBB36DF47C}"/>
              </a:ext>
            </a:extLst>
          </p:cNvPr>
          <p:cNvSpPr txBox="1"/>
          <p:nvPr/>
        </p:nvSpPr>
        <p:spPr>
          <a:xfrm>
            <a:off x="10287000" y="2045426"/>
            <a:ext cx="1905000" cy="276999"/>
          </a:xfrm>
          <a:prstGeom prst="rect">
            <a:avLst/>
          </a:prstGeom>
          <a:noFill/>
        </p:spPr>
        <p:txBody>
          <a:bodyPr wrap="square" rtlCol="0">
            <a:spAutoFit/>
          </a:bodyPr>
          <a:lstStyle/>
          <a:p>
            <a:r>
              <a:rPr lang="en-US" sz="1200" dirty="0">
                <a:solidFill>
                  <a:srgbClr val="FF0000"/>
                </a:solidFill>
              </a:rPr>
              <a:t>Clicks on first resource</a:t>
            </a:r>
          </a:p>
        </p:txBody>
      </p:sp>
    </p:spTree>
    <p:extLst>
      <p:ext uri="{BB962C8B-B14F-4D97-AF65-F5344CB8AC3E}">
        <p14:creationId xmlns:p14="http://schemas.microsoft.com/office/powerpoint/2010/main" val="3345674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B3E02-F186-4EAC-9C29-175D38CE8AF0}"/>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35E8E18C-1539-4D9F-9E8A-03800E592414}"/>
              </a:ext>
            </a:extLst>
          </p:cNvPr>
          <p:cNvSpPr txBox="1"/>
          <p:nvPr/>
        </p:nvSpPr>
        <p:spPr>
          <a:xfrm>
            <a:off x="10287000" y="745714"/>
            <a:ext cx="1905000" cy="461665"/>
          </a:xfrm>
          <a:prstGeom prst="rect">
            <a:avLst/>
          </a:prstGeom>
          <a:noFill/>
        </p:spPr>
        <p:txBody>
          <a:bodyPr wrap="square" rtlCol="0">
            <a:spAutoFit/>
          </a:bodyPr>
          <a:lstStyle/>
          <a:p>
            <a:r>
              <a:rPr lang="en-US" sz="1200" dirty="0">
                <a:solidFill>
                  <a:srgbClr val="FF0000"/>
                </a:solidFill>
              </a:rPr>
              <a:t>Clocks on using the collection/download</a:t>
            </a:r>
          </a:p>
        </p:txBody>
      </p:sp>
    </p:spTree>
    <p:extLst>
      <p:ext uri="{BB962C8B-B14F-4D97-AF65-F5344CB8AC3E}">
        <p14:creationId xmlns:p14="http://schemas.microsoft.com/office/powerpoint/2010/main" val="3355092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D3789-BD2D-40C2-A46F-D68C604E5B11}"/>
              </a:ext>
            </a:extLst>
          </p:cNvPr>
          <p:cNvPicPr>
            <a:picLocks noChangeAspect="1"/>
          </p:cNvPicPr>
          <p:nvPr/>
        </p:nvPicPr>
        <p:blipFill>
          <a:blip r:embed="rId2"/>
          <a:stretch>
            <a:fillRect/>
          </a:stretch>
        </p:blipFill>
        <p:spPr>
          <a:xfrm>
            <a:off x="0" y="0"/>
            <a:ext cx="10287000" cy="6858000"/>
          </a:xfrm>
          <a:prstGeom prst="rect">
            <a:avLst/>
          </a:prstGeom>
        </p:spPr>
      </p:pic>
      <p:sp>
        <p:nvSpPr>
          <p:cNvPr id="5" name="TextBox 4">
            <a:extLst>
              <a:ext uri="{FF2B5EF4-FFF2-40B4-BE49-F238E27FC236}">
                <a16:creationId xmlns:a16="http://schemas.microsoft.com/office/drawing/2014/main" id="{DEA5BEB8-EC52-4E7D-BE2E-628D95CB7199}"/>
              </a:ext>
            </a:extLst>
          </p:cNvPr>
          <p:cNvSpPr txBox="1"/>
          <p:nvPr/>
        </p:nvSpPr>
        <p:spPr>
          <a:xfrm>
            <a:off x="10287000" y="745714"/>
            <a:ext cx="1905000" cy="830997"/>
          </a:xfrm>
          <a:prstGeom prst="rect">
            <a:avLst/>
          </a:prstGeom>
          <a:noFill/>
        </p:spPr>
        <p:txBody>
          <a:bodyPr wrap="square" rtlCol="0">
            <a:spAutoFit/>
          </a:bodyPr>
          <a:lstStyle/>
          <a:p>
            <a:r>
              <a:rPr lang="en-US" sz="1200" dirty="0">
                <a:solidFill>
                  <a:srgbClr val="FF0000"/>
                </a:solidFill>
              </a:rPr>
              <a:t>Does not notice the “advance notice required” for the resource if I want the physical copy</a:t>
            </a:r>
          </a:p>
        </p:txBody>
      </p:sp>
    </p:spTree>
    <p:extLst>
      <p:ext uri="{BB962C8B-B14F-4D97-AF65-F5344CB8AC3E}">
        <p14:creationId xmlns:p14="http://schemas.microsoft.com/office/powerpoint/2010/main" val="1521068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F21A5A-CE81-4F21-BD90-21CBB27646B5}"/>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BCC3A503-3D28-40AB-A028-532D3570A937}"/>
              </a:ext>
            </a:extLst>
          </p:cNvPr>
          <p:cNvSpPr txBox="1"/>
          <p:nvPr/>
        </p:nvSpPr>
        <p:spPr>
          <a:xfrm>
            <a:off x="10287000" y="745714"/>
            <a:ext cx="1905000" cy="830997"/>
          </a:xfrm>
          <a:prstGeom prst="rect">
            <a:avLst/>
          </a:prstGeom>
          <a:noFill/>
        </p:spPr>
        <p:txBody>
          <a:bodyPr wrap="square" rtlCol="0">
            <a:spAutoFit/>
          </a:bodyPr>
          <a:lstStyle/>
          <a:p>
            <a:r>
              <a:rPr lang="en-US" sz="1200" dirty="0">
                <a:solidFill>
                  <a:srgbClr val="FF0000"/>
                </a:solidFill>
              </a:rPr>
              <a:t>PDF document that I can download and access, 44 pages no preview of download</a:t>
            </a:r>
          </a:p>
        </p:txBody>
      </p:sp>
    </p:spTree>
    <p:extLst>
      <p:ext uri="{BB962C8B-B14F-4D97-AF65-F5344CB8AC3E}">
        <p14:creationId xmlns:p14="http://schemas.microsoft.com/office/powerpoint/2010/main" val="42448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6D5ADF-D7D7-464F-A653-88030924F90F}"/>
              </a:ext>
            </a:extLst>
          </p:cNvPr>
          <p:cNvPicPr>
            <a:picLocks noChangeAspect="1"/>
          </p:cNvPicPr>
          <p:nvPr/>
        </p:nvPicPr>
        <p:blipFill>
          <a:blip r:embed="rId2"/>
          <a:stretch>
            <a:fillRect/>
          </a:stretch>
        </p:blipFill>
        <p:spPr>
          <a:xfrm>
            <a:off x="0" y="0"/>
            <a:ext cx="10287000" cy="6858000"/>
          </a:xfrm>
          <a:prstGeom prst="rect">
            <a:avLst/>
          </a:prstGeom>
        </p:spPr>
      </p:pic>
      <p:sp>
        <p:nvSpPr>
          <p:cNvPr id="9" name="TextBox 8">
            <a:extLst>
              <a:ext uri="{FF2B5EF4-FFF2-40B4-BE49-F238E27FC236}">
                <a16:creationId xmlns:a16="http://schemas.microsoft.com/office/drawing/2014/main" id="{2DFFA8C1-E52E-4B6E-89AB-370B0782D531}"/>
              </a:ext>
            </a:extLst>
          </p:cNvPr>
          <p:cNvSpPr txBox="1"/>
          <p:nvPr/>
        </p:nvSpPr>
        <p:spPr>
          <a:xfrm>
            <a:off x="10287000" y="734563"/>
            <a:ext cx="1905000" cy="646331"/>
          </a:xfrm>
          <a:prstGeom prst="rect">
            <a:avLst/>
          </a:prstGeom>
          <a:noFill/>
        </p:spPr>
        <p:txBody>
          <a:bodyPr wrap="square" rtlCol="0">
            <a:spAutoFit/>
          </a:bodyPr>
          <a:lstStyle/>
          <a:p>
            <a:r>
              <a:rPr lang="en-US" sz="1200" dirty="0">
                <a:solidFill>
                  <a:srgbClr val="FF0000"/>
                </a:solidFill>
              </a:rPr>
              <a:t>If I wanted to know the locations and hours for some reason</a:t>
            </a:r>
          </a:p>
        </p:txBody>
      </p:sp>
      <p:sp>
        <p:nvSpPr>
          <p:cNvPr id="10" name="TextBox 9">
            <a:extLst>
              <a:ext uri="{FF2B5EF4-FFF2-40B4-BE49-F238E27FC236}">
                <a16:creationId xmlns:a16="http://schemas.microsoft.com/office/drawing/2014/main" id="{7E353862-0AFF-41CA-93FE-065DB5DDFC6E}"/>
              </a:ext>
            </a:extLst>
          </p:cNvPr>
          <p:cNvSpPr txBox="1"/>
          <p:nvPr/>
        </p:nvSpPr>
        <p:spPr>
          <a:xfrm>
            <a:off x="10287000" y="3796281"/>
            <a:ext cx="1905000" cy="830997"/>
          </a:xfrm>
          <a:prstGeom prst="rect">
            <a:avLst/>
          </a:prstGeom>
          <a:noFill/>
        </p:spPr>
        <p:txBody>
          <a:bodyPr wrap="square" rtlCol="0">
            <a:spAutoFit/>
          </a:bodyPr>
          <a:lstStyle/>
          <a:p>
            <a:r>
              <a:rPr lang="en-US" sz="1200" dirty="0">
                <a:solidFill>
                  <a:srgbClr val="FF0000"/>
                </a:solidFill>
              </a:rPr>
              <a:t>Clicking on name brings me to another site with detailed info about the library and events there</a:t>
            </a:r>
          </a:p>
        </p:txBody>
      </p:sp>
      <p:sp>
        <p:nvSpPr>
          <p:cNvPr id="11" name="TextBox 10">
            <a:extLst>
              <a:ext uri="{FF2B5EF4-FFF2-40B4-BE49-F238E27FC236}">
                <a16:creationId xmlns:a16="http://schemas.microsoft.com/office/drawing/2014/main" id="{B866C0A5-7555-4FEA-9A29-1ECDC4F00EB7}"/>
              </a:ext>
            </a:extLst>
          </p:cNvPr>
          <p:cNvSpPr txBox="1"/>
          <p:nvPr/>
        </p:nvSpPr>
        <p:spPr>
          <a:xfrm>
            <a:off x="10287000" y="4911641"/>
            <a:ext cx="1905000" cy="461665"/>
          </a:xfrm>
          <a:prstGeom prst="rect">
            <a:avLst/>
          </a:prstGeom>
          <a:noFill/>
        </p:spPr>
        <p:txBody>
          <a:bodyPr wrap="square" rtlCol="0">
            <a:spAutoFit/>
          </a:bodyPr>
          <a:lstStyle/>
          <a:p>
            <a:r>
              <a:rPr lang="en-US" sz="1200" dirty="0">
                <a:solidFill>
                  <a:srgbClr val="FF0000"/>
                </a:solidFill>
              </a:rPr>
              <a:t>Clicking on get directions brings me to </a:t>
            </a:r>
            <a:r>
              <a:rPr lang="en-US" sz="1200" dirty="0" err="1">
                <a:solidFill>
                  <a:srgbClr val="FF0000"/>
                </a:solidFill>
              </a:rPr>
              <a:t>GoogleMaps</a:t>
            </a:r>
            <a:endParaRPr lang="en-US" sz="1200" dirty="0">
              <a:solidFill>
                <a:srgbClr val="FF0000"/>
              </a:solidFill>
            </a:endParaRPr>
          </a:p>
        </p:txBody>
      </p:sp>
    </p:spTree>
    <p:extLst>
      <p:ext uri="{BB962C8B-B14F-4D97-AF65-F5344CB8AC3E}">
        <p14:creationId xmlns:p14="http://schemas.microsoft.com/office/powerpoint/2010/main" val="2219349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A26A1-DB47-46B2-82CD-D018839DA670}"/>
              </a:ext>
            </a:extLst>
          </p:cNvPr>
          <p:cNvSpPr txBox="1"/>
          <p:nvPr/>
        </p:nvSpPr>
        <p:spPr>
          <a:xfrm>
            <a:off x="10287000" y="745714"/>
            <a:ext cx="1905000" cy="461665"/>
          </a:xfrm>
          <a:prstGeom prst="rect">
            <a:avLst/>
          </a:prstGeom>
          <a:noFill/>
        </p:spPr>
        <p:txBody>
          <a:bodyPr wrap="square" rtlCol="0">
            <a:spAutoFit/>
          </a:bodyPr>
          <a:lstStyle/>
          <a:p>
            <a:r>
              <a:rPr lang="en-US" sz="1200" dirty="0">
                <a:solidFill>
                  <a:srgbClr val="FF0000"/>
                </a:solidFill>
              </a:rPr>
              <a:t>Info page about library of interest</a:t>
            </a:r>
          </a:p>
        </p:txBody>
      </p:sp>
      <p:pic>
        <p:nvPicPr>
          <p:cNvPr id="5" name="Picture 4">
            <a:extLst>
              <a:ext uri="{FF2B5EF4-FFF2-40B4-BE49-F238E27FC236}">
                <a16:creationId xmlns:a16="http://schemas.microsoft.com/office/drawing/2014/main" id="{97DBC16A-34F9-4FD2-87A1-27115BD9CBE6}"/>
              </a:ext>
            </a:extLst>
          </p:cNvPr>
          <p:cNvPicPr>
            <a:picLocks noChangeAspect="1"/>
          </p:cNvPicPr>
          <p:nvPr/>
        </p:nvPicPr>
        <p:blipFill>
          <a:blip r:embed="rId2"/>
          <a:stretch>
            <a:fillRect/>
          </a:stretch>
        </p:blipFill>
        <p:spPr>
          <a:xfrm>
            <a:off x="0" y="0"/>
            <a:ext cx="10287000" cy="6858000"/>
          </a:xfrm>
          <a:prstGeom prst="rect">
            <a:avLst/>
          </a:prstGeom>
        </p:spPr>
      </p:pic>
    </p:spTree>
    <p:extLst>
      <p:ext uri="{BB962C8B-B14F-4D97-AF65-F5344CB8AC3E}">
        <p14:creationId xmlns:p14="http://schemas.microsoft.com/office/powerpoint/2010/main" val="28989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F6EA40-8468-4B34-BE32-CA31CDA079D3}"/>
              </a:ext>
            </a:extLst>
          </p:cNvPr>
          <p:cNvPicPr>
            <a:picLocks noChangeAspect="1"/>
          </p:cNvPicPr>
          <p:nvPr/>
        </p:nvPicPr>
        <p:blipFill>
          <a:blip r:embed="rId2"/>
          <a:stretch>
            <a:fillRect/>
          </a:stretch>
        </p:blipFill>
        <p:spPr>
          <a:xfrm>
            <a:off x="0" y="0"/>
            <a:ext cx="10287000" cy="6858000"/>
          </a:xfrm>
          <a:prstGeom prst="rect">
            <a:avLst/>
          </a:prstGeom>
        </p:spPr>
      </p:pic>
      <p:sp>
        <p:nvSpPr>
          <p:cNvPr id="10" name="TextBox 9">
            <a:extLst>
              <a:ext uri="{FF2B5EF4-FFF2-40B4-BE49-F238E27FC236}">
                <a16:creationId xmlns:a16="http://schemas.microsoft.com/office/drawing/2014/main" id="{8FBB91A7-E032-4333-9A4E-EFC6972F65B6}"/>
              </a:ext>
            </a:extLst>
          </p:cNvPr>
          <p:cNvSpPr txBox="1"/>
          <p:nvPr/>
        </p:nvSpPr>
        <p:spPr>
          <a:xfrm>
            <a:off x="10287000" y="745714"/>
            <a:ext cx="1905000" cy="461665"/>
          </a:xfrm>
          <a:prstGeom prst="rect">
            <a:avLst/>
          </a:prstGeom>
          <a:noFill/>
        </p:spPr>
        <p:txBody>
          <a:bodyPr wrap="square" rtlCol="0">
            <a:spAutoFit/>
          </a:bodyPr>
          <a:lstStyle/>
          <a:p>
            <a:r>
              <a:rPr lang="en-US" sz="1200" dirty="0">
                <a:solidFill>
                  <a:srgbClr val="FF0000"/>
                </a:solidFill>
              </a:rPr>
              <a:t>Events I won’t bother going to later down in the </a:t>
            </a:r>
            <a:r>
              <a:rPr lang="en-US" sz="1200" dirty="0" err="1">
                <a:solidFill>
                  <a:srgbClr val="FF0000"/>
                </a:solidFill>
              </a:rPr>
              <a:t>oage</a:t>
            </a:r>
            <a:endParaRPr lang="en-US" sz="1200" dirty="0">
              <a:solidFill>
                <a:srgbClr val="FF0000"/>
              </a:solidFill>
            </a:endParaRPr>
          </a:p>
        </p:txBody>
      </p:sp>
    </p:spTree>
    <p:extLst>
      <p:ext uri="{BB962C8B-B14F-4D97-AF65-F5344CB8AC3E}">
        <p14:creationId xmlns:p14="http://schemas.microsoft.com/office/powerpoint/2010/main" val="29691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0713E-02C1-4D21-BE46-D61B8E177E4C}"/>
              </a:ext>
            </a:extLst>
          </p:cNvPr>
          <p:cNvSpPr>
            <a:spLocks noGrp="1"/>
          </p:cNvSpPr>
          <p:nvPr>
            <p:ph type="title"/>
          </p:nvPr>
        </p:nvSpPr>
        <p:spPr/>
        <p:txBody>
          <a:bodyPr/>
          <a:lstStyle/>
          <a:p>
            <a:r>
              <a:rPr lang="en-US" dirty="0"/>
              <a:t>Undergrad student:</a:t>
            </a:r>
          </a:p>
        </p:txBody>
      </p:sp>
      <p:sp>
        <p:nvSpPr>
          <p:cNvPr id="3" name="Content Placeholder 2">
            <a:extLst>
              <a:ext uri="{FF2B5EF4-FFF2-40B4-BE49-F238E27FC236}">
                <a16:creationId xmlns:a16="http://schemas.microsoft.com/office/drawing/2014/main" id="{E0BC2B75-92A4-404E-A219-CD95A63136BB}"/>
              </a:ext>
            </a:extLst>
          </p:cNvPr>
          <p:cNvSpPr>
            <a:spLocks noGrp="1"/>
          </p:cNvSpPr>
          <p:nvPr>
            <p:ph idx="1"/>
          </p:nvPr>
        </p:nvSpPr>
        <p:spPr/>
        <p:txBody>
          <a:bodyPr>
            <a:normAutofit/>
          </a:bodyPr>
          <a:lstStyle/>
          <a:p>
            <a:pPr marL="0" indent="0">
              <a:buNone/>
            </a:pPr>
            <a:r>
              <a:rPr lang="en-US" i="1" dirty="0"/>
              <a:t>“USC student, late teens/early 20s. Mobility/time are issues in getting to the Library. Not at the Library as frequently. Not sure about topics for research, less directed than grad students. Often here on class assignment, often in a group. Not so familiar w/ archival research. Comfortable using Internet for searches.</a:t>
            </a:r>
          </a:p>
          <a:p>
            <a:pPr marL="0" indent="0">
              <a:buNone/>
            </a:pPr>
            <a:r>
              <a:rPr lang="en-US" i="1" dirty="0"/>
              <a:t>KEY WORDS</a:t>
            </a:r>
          </a:p>
          <a:p>
            <a:pPr marL="0" indent="0">
              <a:buNone/>
            </a:pPr>
            <a:r>
              <a:rPr lang="en-US" i="1" dirty="0"/>
              <a:t>Mid education level. High level of comfort with technology. Not familiar w/ library procedures. Not a frequent Library user but potential big user of a Library website with content and functionality that met their needs.”</a:t>
            </a:r>
          </a:p>
        </p:txBody>
      </p:sp>
    </p:spTree>
    <p:extLst>
      <p:ext uri="{BB962C8B-B14F-4D97-AF65-F5344CB8AC3E}">
        <p14:creationId xmlns:p14="http://schemas.microsoft.com/office/powerpoint/2010/main" val="226124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408-23B1-460C-AB25-E219861F7680}"/>
              </a:ext>
            </a:extLst>
          </p:cNvPr>
          <p:cNvPicPr>
            <a:picLocks noChangeAspect="1"/>
          </p:cNvPicPr>
          <p:nvPr/>
        </p:nvPicPr>
        <p:blipFill>
          <a:blip r:embed="rId2"/>
          <a:stretch>
            <a:fillRect/>
          </a:stretch>
        </p:blipFill>
        <p:spPr>
          <a:xfrm>
            <a:off x="0" y="0"/>
            <a:ext cx="10287000" cy="6858000"/>
          </a:xfrm>
          <a:prstGeom prst="rect">
            <a:avLst/>
          </a:prstGeom>
        </p:spPr>
      </p:pic>
      <p:sp>
        <p:nvSpPr>
          <p:cNvPr id="4" name="TextBox 3">
            <a:extLst>
              <a:ext uri="{FF2B5EF4-FFF2-40B4-BE49-F238E27FC236}">
                <a16:creationId xmlns:a16="http://schemas.microsoft.com/office/drawing/2014/main" id="{384094D8-B2E9-459C-94B7-640FDC6CEEC3}"/>
              </a:ext>
            </a:extLst>
          </p:cNvPr>
          <p:cNvSpPr txBox="1"/>
          <p:nvPr/>
        </p:nvSpPr>
        <p:spPr>
          <a:xfrm>
            <a:off x="10287000" y="745714"/>
            <a:ext cx="1905000" cy="461665"/>
          </a:xfrm>
          <a:prstGeom prst="rect">
            <a:avLst/>
          </a:prstGeom>
          <a:noFill/>
        </p:spPr>
        <p:txBody>
          <a:bodyPr wrap="square" rtlCol="0">
            <a:spAutoFit/>
          </a:bodyPr>
          <a:lstStyle/>
          <a:p>
            <a:r>
              <a:rPr lang="en-US" sz="1200" dirty="0" err="1">
                <a:solidFill>
                  <a:srgbClr val="FF0000"/>
                </a:solidFill>
              </a:rPr>
              <a:t>GoogleMaps</a:t>
            </a:r>
            <a:r>
              <a:rPr lang="en-US" sz="1200" dirty="0">
                <a:solidFill>
                  <a:srgbClr val="FF0000"/>
                </a:solidFill>
              </a:rPr>
              <a:t> of library location, chose bus </a:t>
            </a:r>
          </a:p>
        </p:txBody>
      </p:sp>
    </p:spTree>
    <p:extLst>
      <p:ext uri="{BB962C8B-B14F-4D97-AF65-F5344CB8AC3E}">
        <p14:creationId xmlns:p14="http://schemas.microsoft.com/office/powerpoint/2010/main" val="164505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1EC61-D6CE-4B6D-AE8B-DE3658E4A56B}"/>
              </a:ext>
            </a:extLst>
          </p:cNvPr>
          <p:cNvPicPr>
            <a:picLocks noChangeAspect="1"/>
          </p:cNvPicPr>
          <p:nvPr/>
        </p:nvPicPr>
        <p:blipFill>
          <a:blip r:embed="rId2"/>
          <a:stretch>
            <a:fillRect/>
          </a:stretch>
        </p:blipFill>
        <p:spPr>
          <a:xfrm>
            <a:off x="0" y="0"/>
            <a:ext cx="10287000" cy="6858000"/>
          </a:xfrm>
          <a:prstGeom prst="rect">
            <a:avLst/>
          </a:prstGeom>
        </p:spPr>
      </p:pic>
      <p:sp>
        <p:nvSpPr>
          <p:cNvPr id="6" name="TextBox 5">
            <a:extLst>
              <a:ext uri="{FF2B5EF4-FFF2-40B4-BE49-F238E27FC236}">
                <a16:creationId xmlns:a16="http://schemas.microsoft.com/office/drawing/2014/main" id="{642BF52B-1631-4266-8DAD-B1A52BB990BF}"/>
              </a:ext>
            </a:extLst>
          </p:cNvPr>
          <p:cNvSpPr txBox="1"/>
          <p:nvPr/>
        </p:nvSpPr>
        <p:spPr>
          <a:xfrm>
            <a:off x="10287000" y="391884"/>
            <a:ext cx="1905000" cy="1015663"/>
          </a:xfrm>
          <a:prstGeom prst="rect">
            <a:avLst/>
          </a:prstGeom>
          <a:noFill/>
        </p:spPr>
        <p:txBody>
          <a:bodyPr wrap="square" rtlCol="0">
            <a:spAutoFit/>
          </a:bodyPr>
          <a:lstStyle/>
          <a:p>
            <a:r>
              <a:rPr lang="en-US" sz="1200" dirty="0">
                <a:solidFill>
                  <a:srgbClr val="FF0000"/>
                </a:solidFill>
              </a:rPr>
              <a:t>Both research and search seem to work, but research is probably better to click on since it should be for people doing research</a:t>
            </a:r>
          </a:p>
        </p:txBody>
      </p:sp>
      <p:sp>
        <p:nvSpPr>
          <p:cNvPr id="14" name="Arrow: Down 13">
            <a:extLst>
              <a:ext uri="{FF2B5EF4-FFF2-40B4-BE49-F238E27FC236}">
                <a16:creationId xmlns:a16="http://schemas.microsoft.com/office/drawing/2014/main" id="{08E2DFB1-73E8-44E9-97D2-C8B18C87E37F}"/>
              </a:ext>
            </a:extLst>
          </p:cNvPr>
          <p:cNvSpPr/>
          <p:nvPr/>
        </p:nvSpPr>
        <p:spPr>
          <a:xfrm>
            <a:off x="9564913" y="558628"/>
            <a:ext cx="326572" cy="682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Bent-Up 12">
            <a:extLst>
              <a:ext uri="{FF2B5EF4-FFF2-40B4-BE49-F238E27FC236}">
                <a16:creationId xmlns:a16="http://schemas.microsoft.com/office/drawing/2014/main" id="{D687C261-BE89-4D2A-84D6-DE060389D431}"/>
              </a:ext>
            </a:extLst>
          </p:cNvPr>
          <p:cNvSpPr/>
          <p:nvPr/>
        </p:nvSpPr>
        <p:spPr>
          <a:xfrm rot="10800000">
            <a:off x="6096000" y="558800"/>
            <a:ext cx="3947886" cy="68217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785B20A-ABB0-45FB-8CD1-BDCB279D051B}"/>
              </a:ext>
            </a:extLst>
          </p:cNvPr>
          <p:cNvSpPr txBox="1"/>
          <p:nvPr/>
        </p:nvSpPr>
        <p:spPr>
          <a:xfrm>
            <a:off x="10287000" y="2184398"/>
            <a:ext cx="1905000" cy="461665"/>
          </a:xfrm>
          <a:prstGeom prst="rect">
            <a:avLst/>
          </a:prstGeom>
          <a:noFill/>
        </p:spPr>
        <p:txBody>
          <a:bodyPr wrap="square" rtlCol="0">
            <a:spAutoFit/>
          </a:bodyPr>
          <a:lstStyle/>
          <a:p>
            <a:r>
              <a:rPr lang="en-US" sz="1200" dirty="0">
                <a:solidFill>
                  <a:schemeClr val="accent6">
                    <a:lumMod val="40000"/>
                    <a:lumOff val="60000"/>
                  </a:schemeClr>
                </a:solidFill>
              </a:rPr>
              <a:t>These arrows take too long to make</a:t>
            </a:r>
          </a:p>
        </p:txBody>
      </p:sp>
    </p:spTree>
    <p:extLst>
      <p:ext uri="{BB962C8B-B14F-4D97-AF65-F5344CB8AC3E}">
        <p14:creationId xmlns:p14="http://schemas.microsoft.com/office/powerpoint/2010/main" val="3357640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BE4DC-78ED-455A-8EDA-142E42D42AE5}"/>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D5D8C1EB-21ED-4F5E-A172-199F06BC1225}"/>
              </a:ext>
            </a:extLst>
          </p:cNvPr>
          <p:cNvSpPr txBox="1"/>
          <p:nvPr/>
        </p:nvSpPr>
        <p:spPr>
          <a:xfrm>
            <a:off x="10287000" y="5145313"/>
            <a:ext cx="1905000" cy="461665"/>
          </a:xfrm>
          <a:prstGeom prst="rect">
            <a:avLst/>
          </a:prstGeom>
          <a:noFill/>
        </p:spPr>
        <p:txBody>
          <a:bodyPr wrap="square" rtlCol="0">
            <a:spAutoFit/>
          </a:bodyPr>
          <a:lstStyle/>
          <a:p>
            <a:r>
              <a:rPr lang="en-US" sz="1200" dirty="0">
                <a:solidFill>
                  <a:srgbClr val="FF0000"/>
                </a:solidFill>
              </a:rPr>
              <a:t>Big search bar looks like it’s the right area to go</a:t>
            </a:r>
          </a:p>
        </p:txBody>
      </p:sp>
    </p:spTree>
    <p:extLst>
      <p:ext uri="{BB962C8B-B14F-4D97-AF65-F5344CB8AC3E}">
        <p14:creationId xmlns:p14="http://schemas.microsoft.com/office/powerpoint/2010/main" val="17625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91ADBD-F1A8-428A-94A5-07F468BFD320}"/>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C581AD25-CD3D-4DC4-A737-C8A97C7E356A}"/>
              </a:ext>
            </a:extLst>
          </p:cNvPr>
          <p:cNvSpPr txBox="1"/>
          <p:nvPr/>
        </p:nvSpPr>
        <p:spPr>
          <a:xfrm>
            <a:off x="10287000" y="3164113"/>
            <a:ext cx="1905000" cy="646331"/>
          </a:xfrm>
          <a:prstGeom prst="rect">
            <a:avLst/>
          </a:prstGeom>
          <a:noFill/>
        </p:spPr>
        <p:txBody>
          <a:bodyPr wrap="square" rtlCol="0">
            <a:spAutoFit/>
          </a:bodyPr>
          <a:lstStyle/>
          <a:p>
            <a:r>
              <a:rPr lang="en-US" sz="1200" dirty="0">
                <a:solidFill>
                  <a:srgbClr val="FF0000"/>
                </a:solidFill>
              </a:rPr>
              <a:t>Gets these results, kind of hard to see “Advanced search” to the side</a:t>
            </a:r>
          </a:p>
        </p:txBody>
      </p:sp>
      <p:sp>
        <p:nvSpPr>
          <p:cNvPr id="4" name="TextBox 3">
            <a:extLst>
              <a:ext uri="{FF2B5EF4-FFF2-40B4-BE49-F238E27FC236}">
                <a16:creationId xmlns:a16="http://schemas.microsoft.com/office/drawing/2014/main" id="{9FE07C0E-DABC-4747-9C87-82C9E983CBAA}"/>
              </a:ext>
            </a:extLst>
          </p:cNvPr>
          <p:cNvSpPr txBox="1"/>
          <p:nvPr/>
        </p:nvSpPr>
        <p:spPr>
          <a:xfrm>
            <a:off x="10287000" y="2496456"/>
            <a:ext cx="1905000" cy="461665"/>
          </a:xfrm>
          <a:prstGeom prst="rect">
            <a:avLst/>
          </a:prstGeom>
          <a:noFill/>
        </p:spPr>
        <p:txBody>
          <a:bodyPr wrap="square" rtlCol="0">
            <a:spAutoFit/>
          </a:bodyPr>
          <a:lstStyle/>
          <a:p>
            <a:r>
              <a:rPr lang="en-US" sz="1200" dirty="0">
                <a:solidFill>
                  <a:srgbClr val="FF0000"/>
                </a:solidFill>
              </a:rPr>
              <a:t>Limit search to available items not that noticeable</a:t>
            </a:r>
          </a:p>
        </p:txBody>
      </p:sp>
    </p:spTree>
    <p:extLst>
      <p:ext uri="{BB962C8B-B14F-4D97-AF65-F5344CB8AC3E}">
        <p14:creationId xmlns:p14="http://schemas.microsoft.com/office/powerpoint/2010/main" val="2749922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F937DC-B709-4E05-BE86-1B7E75CDBE46}"/>
              </a:ext>
            </a:extLst>
          </p:cNvPr>
          <p:cNvPicPr>
            <a:picLocks noChangeAspect="1"/>
          </p:cNvPicPr>
          <p:nvPr/>
        </p:nvPicPr>
        <p:blipFill>
          <a:blip r:embed="rId2"/>
          <a:stretch>
            <a:fillRect/>
          </a:stretch>
        </p:blipFill>
        <p:spPr>
          <a:xfrm>
            <a:off x="0" y="0"/>
            <a:ext cx="10287000" cy="6858000"/>
          </a:xfrm>
          <a:prstGeom prst="rect">
            <a:avLst/>
          </a:prstGeom>
        </p:spPr>
      </p:pic>
      <p:sp>
        <p:nvSpPr>
          <p:cNvPr id="4" name="TextBox 3">
            <a:extLst>
              <a:ext uri="{FF2B5EF4-FFF2-40B4-BE49-F238E27FC236}">
                <a16:creationId xmlns:a16="http://schemas.microsoft.com/office/drawing/2014/main" id="{5759D594-BD46-4106-89D8-4F2E8C46A396}"/>
              </a:ext>
            </a:extLst>
          </p:cNvPr>
          <p:cNvSpPr txBox="1"/>
          <p:nvPr/>
        </p:nvSpPr>
        <p:spPr>
          <a:xfrm>
            <a:off x="10287000" y="2619827"/>
            <a:ext cx="1905000" cy="2677656"/>
          </a:xfrm>
          <a:prstGeom prst="rect">
            <a:avLst/>
          </a:prstGeom>
          <a:noFill/>
        </p:spPr>
        <p:txBody>
          <a:bodyPr wrap="square" rtlCol="0">
            <a:spAutoFit/>
          </a:bodyPr>
          <a:lstStyle/>
          <a:p>
            <a:r>
              <a:rPr lang="en-US" sz="1200" dirty="0">
                <a:solidFill>
                  <a:srgbClr val="FF0000"/>
                </a:solidFill>
              </a:rPr>
              <a:t>There’s a more like this button to find similar resources</a:t>
            </a: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r>
              <a:rPr lang="en-US" sz="1200" dirty="0">
                <a:solidFill>
                  <a:srgbClr val="FF0000"/>
                </a:solidFill>
              </a:rPr>
              <a:t>Need to email people to get access to resource</a:t>
            </a:r>
          </a:p>
        </p:txBody>
      </p:sp>
    </p:spTree>
    <p:extLst>
      <p:ext uri="{BB962C8B-B14F-4D97-AF65-F5344CB8AC3E}">
        <p14:creationId xmlns:p14="http://schemas.microsoft.com/office/powerpoint/2010/main" val="374455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089E1F-DD7B-49E8-80A4-52519318D446}"/>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0589BBE9-727A-432E-840F-5748395D9E84}"/>
              </a:ext>
            </a:extLst>
          </p:cNvPr>
          <p:cNvSpPr txBox="1"/>
          <p:nvPr/>
        </p:nvSpPr>
        <p:spPr>
          <a:xfrm>
            <a:off x="10287000" y="2496456"/>
            <a:ext cx="1905000" cy="276999"/>
          </a:xfrm>
          <a:prstGeom prst="rect">
            <a:avLst/>
          </a:prstGeom>
          <a:noFill/>
        </p:spPr>
        <p:txBody>
          <a:bodyPr wrap="square" rtlCol="0">
            <a:spAutoFit/>
          </a:bodyPr>
          <a:lstStyle/>
          <a:p>
            <a:r>
              <a:rPr lang="en-US" sz="1200" dirty="0">
                <a:solidFill>
                  <a:srgbClr val="FF0000"/>
                </a:solidFill>
              </a:rPr>
              <a:t>More results</a:t>
            </a:r>
          </a:p>
        </p:txBody>
      </p:sp>
    </p:spTree>
    <p:extLst>
      <p:ext uri="{BB962C8B-B14F-4D97-AF65-F5344CB8AC3E}">
        <p14:creationId xmlns:p14="http://schemas.microsoft.com/office/powerpoint/2010/main" val="271595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BE4DC-78ED-455A-8EDA-142E42D42AE5}"/>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D5D8C1EB-21ED-4F5E-A172-199F06BC1225}"/>
              </a:ext>
            </a:extLst>
          </p:cNvPr>
          <p:cNvSpPr txBox="1"/>
          <p:nvPr/>
        </p:nvSpPr>
        <p:spPr>
          <a:xfrm>
            <a:off x="10287000" y="5145313"/>
            <a:ext cx="1905000" cy="276999"/>
          </a:xfrm>
          <a:prstGeom prst="rect">
            <a:avLst/>
          </a:prstGeom>
          <a:noFill/>
        </p:spPr>
        <p:txBody>
          <a:bodyPr wrap="square" rtlCol="0">
            <a:spAutoFit/>
          </a:bodyPr>
          <a:lstStyle/>
          <a:p>
            <a:r>
              <a:rPr lang="en-US" sz="1200" dirty="0">
                <a:solidFill>
                  <a:srgbClr val="FF0000"/>
                </a:solidFill>
              </a:rPr>
              <a:t>Collections</a:t>
            </a:r>
          </a:p>
        </p:txBody>
      </p:sp>
    </p:spTree>
    <p:extLst>
      <p:ext uri="{BB962C8B-B14F-4D97-AF65-F5344CB8AC3E}">
        <p14:creationId xmlns:p14="http://schemas.microsoft.com/office/powerpoint/2010/main" val="2133197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F4535-F94A-4B83-8734-7F2B6BB0BFAF}"/>
              </a:ext>
            </a:extLst>
          </p:cNvPr>
          <p:cNvPicPr>
            <a:picLocks noChangeAspect="1"/>
          </p:cNvPicPr>
          <p:nvPr/>
        </p:nvPicPr>
        <p:blipFill>
          <a:blip r:embed="rId2"/>
          <a:stretch>
            <a:fillRect/>
          </a:stretch>
        </p:blipFill>
        <p:spPr>
          <a:xfrm>
            <a:off x="0" y="0"/>
            <a:ext cx="10287000" cy="6858000"/>
          </a:xfrm>
          <a:prstGeom prst="rect">
            <a:avLst/>
          </a:prstGeom>
        </p:spPr>
      </p:pic>
      <p:sp>
        <p:nvSpPr>
          <p:cNvPr id="4" name="TextBox 3">
            <a:extLst>
              <a:ext uri="{FF2B5EF4-FFF2-40B4-BE49-F238E27FC236}">
                <a16:creationId xmlns:a16="http://schemas.microsoft.com/office/drawing/2014/main" id="{A20766EC-B7CD-48EC-A64E-3196324A193E}"/>
              </a:ext>
            </a:extLst>
          </p:cNvPr>
          <p:cNvSpPr txBox="1"/>
          <p:nvPr/>
        </p:nvSpPr>
        <p:spPr>
          <a:xfrm>
            <a:off x="10287000" y="2496456"/>
            <a:ext cx="1905000" cy="646331"/>
          </a:xfrm>
          <a:prstGeom prst="rect">
            <a:avLst/>
          </a:prstGeom>
          <a:noFill/>
        </p:spPr>
        <p:txBody>
          <a:bodyPr wrap="square" rtlCol="0">
            <a:spAutoFit/>
          </a:bodyPr>
          <a:lstStyle/>
          <a:p>
            <a:r>
              <a:rPr lang="en-US" sz="1200" dirty="0">
                <a:solidFill>
                  <a:srgbClr val="FF0000"/>
                </a:solidFill>
              </a:rPr>
              <a:t>Think research catalog is what I used earlier, click on articles and databases</a:t>
            </a:r>
          </a:p>
        </p:txBody>
      </p:sp>
    </p:spTree>
    <p:extLst>
      <p:ext uri="{BB962C8B-B14F-4D97-AF65-F5344CB8AC3E}">
        <p14:creationId xmlns:p14="http://schemas.microsoft.com/office/powerpoint/2010/main" val="33864841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TotalTime>
  <Words>380</Words>
  <Application>Microsoft Office PowerPoint</Application>
  <PresentationFormat>Widescreen</PresentationFormat>
  <Paragraphs>39</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UX Research Audit</vt:lpstr>
      <vt:lpstr>Undergrad student: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Nguyen</dc:creator>
  <cp:lastModifiedBy>Vanessa Nguyen</cp:lastModifiedBy>
  <cp:revision>7</cp:revision>
  <dcterms:created xsi:type="dcterms:W3CDTF">2018-02-26T16:00:16Z</dcterms:created>
  <dcterms:modified xsi:type="dcterms:W3CDTF">2018-02-26T16:49:25Z</dcterms:modified>
</cp:coreProperties>
</file>